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06" r:id="rId2"/>
    <p:sldId id="307" r:id="rId3"/>
    <p:sldId id="283" r:id="rId4"/>
    <p:sldId id="304" r:id="rId5"/>
    <p:sldId id="303" r:id="rId6"/>
    <p:sldId id="286" r:id="rId7"/>
    <p:sldId id="305" r:id="rId8"/>
    <p:sldId id="287" r:id="rId9"/>
    <p:sldId id="289" r:id="rId10"/>
    <p:sldId id="290" r:id="rId11"/>
    <p:sldId id="257" r:id="rId12"/>
    <p:sldId id="300" r:id="rId13"/>
    <p:sldId id="298" r:id="rId14"/>
    <p:sldId id="258" r:id="rId15"/>
    <p:sldId id="259" r:id="rId16"/>
    <p:sldId id="260" r:id="rId17"/>
    <p:sldId id="261" r:id="rId18"/>
    <p:sldId id="262" r:id="rId19"/>
    <p:sldId id="299" r:id="rId20"/>
    <p:sldId id="263" r:id="rId21"/>
    <p:sldId id="265" r:id="rId22"/>
    <p:sldId id="266" r:id="rId23"/>
    <p:sldId id="275" r:id="rId24"/>
    <p:sldId id="277" r:id="rId25"/>
    <p:sldId id="279" r:id="rId26"/>
    <p:sldId id="280" r:id="rId27"/>
    <p:sldId id="281" r:id="rId28"/>
    <p:sldId id="282" r:id="rId29"/>
    <p:sldId id="302" r:id="rId30"/>
    <p:sldId id="301" r:id="rId3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>
        <p:scale>
          <a:sx n="70" d="100"/>
          <a:sy n="70" d="100"/>
        </p:scale>
        <p:origin x="-34" y="-3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A84A06B2-A0EF-4B00-94A5-1AC832C9A7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E730303-32AC-4DAF-9E47-4E602A0FB1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38F65-5D47-4DCD-8EB6-F7F4FC5002BD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61F4226-F841-4AF0-A256-2DCA04A457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1CFD49C-9779-40C1-978C-C76120511F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0FDD2-E28F-4590-B564-A0AEBF286DE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7770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BB29B-055E-4A2A-B191-347ACEF5B4CD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465F7-064D-482E-9137-189D34FEE8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7487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Solo se modifica el texto y no las imágenes</a:t>
            </a:r>
          </a:p>
        </p:txBody>
      </p:sp>
    </p:spTree>
    <p:extLst>
      <p:ext uri="{BB962C8B-B14F-4D97-AF65-F5344CB8AC3E}">
        <p14:creationId xmlns:p14="http://schemas.microsoft.com/office/powerpoint/2010/main" val="3504482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No hacer modificaciones o inclusiones.</a:t>
            </a:r>
          </a:p>
        </p:txBody>
      </p:sp>
    </p:spTree>
    <p:extLst>
      <p:ext uri="{BB962C8B-B14F-4D97-AF65-F5344CB8AC3E}">
        <p14:creationId xmlns:p14="http://schemas.microsoft.com/office/powerpoint/2010/main" val="2417943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01B05-4E37-4AA5-B241-B79D014C7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6CFCC59-C3A8-4B6F-A7CB-40AAFBD6C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564BFC8-E0F9-457C-8744-8A2D224E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ED7F15-F98A-471A-A73D-00A6031E2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0D35235-AC80-4588-A700-1169BAD8F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010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365083-50C9-42E5-AC18-AC441CBB9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7E6C2F5-8749-4724-AEEB-1CEAA01AA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C18C7C8-84FA-47EC-8676-AA7F2AF41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4C545F3-D3A1-4E7E-960E-8399A933D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287C93-220A-4A82-850B-F32ACFC5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9368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4EF22C0-1C83-40DC-B7D9-11A885825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2A676E7-FD06-4A2A-A097-576C0E805C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1621EC-791F-4B6E-AFF0-A9294BB53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079A8CB-C67B-4E05-90AD-4BF31EBCA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3D56D2-4D1A-45E5-8DED-67275297B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71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CD46FF-5F00-48D1-89E2-543BDE99E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924B93-AA89-4DE7-9EB2-116B4124E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E7C80D3-D7B7-45F5-801A-E176455C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983D02-E8C9-4EDC-8FC2-FE2896A67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054E8E7-37F3-498D-A2C4-26844219A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659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B0E6A2-B0CF-4E8A-A574-F03C37A6A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4EDC1C7-08F8-4713-A797-F72856417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EE9CA5-DEE0-4623-90AF-043B1C53A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4CFCA74-2784-4D25-8F75-36423831D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48DCA28-2622-44AC-AB12-16094F4E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864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4676A8-16B1-4964-8392-319DE01EF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C32ED4B-1EFE-4A8D-8592-3BD6C7936A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35BBFD2-C071-455C-A7A5-CFAB7E796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F6D9360-1A01-49EF-AE8A-86A5FC1EE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CE5B75D-4460-479E-81E6-1681D61DD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F412C1-547E-4B40-8818-02F3D38E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176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604291-E416-4406-AA57-61CB336B5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A922D64-0F62-42F3-B126-EFDB9AE55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4935304-CB6D-47B9-8FDA-64D874633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6AA049-8034-4A4D-9081-F4F1B61C9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168A8F9-97AD-40D7-AB2C-B804BD0AE2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59D2F3C-2CFB-4DCD-B244-7FDAC250B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79A6D71-98E6-42DB-9827-CBEFDC545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9870DEE-F3D1-40BF-9DDB-D35802907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4685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63C57E-D388-4521-9DD0-121601548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BD73D09-AF81-446A-8CAE-C2456EBFC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FA32ACB-88FC-4631-B569-8662739B8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5945745-679D-4B27-BF97-7C39A3C66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75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502452C9-6693-4C67-BC51-0308E4582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D591787-A039-4C4C-935E-4B4A965EB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B57F04F-235F-49FC-89C3-095701BAD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491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54BE7-0BB9-4B58-A183-A4AEEAD93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D32B226-EC6A-4B63-ABE9-3665B267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64F02A7-59FA-4288-8163-6B7A14730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B8C3F5B-4EE8-46D0-AF47-1351823F5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AB1CFC2-E0DA-4861-907C-787D3317B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01AFB27-E751-4659-BDEA-0511F8CEE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29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3A04C1-D0A1-4399-8AA0-642171C8C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E61A10C-5657-4354-889F-F672D944AF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E1F11C6-858F-494F-83F8-AA04B1422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1A68143-A864-4BC0-8490-45CD78F2C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1716348-947D-4EEA-BAF5-C5935266B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FCC6BE2-5F53-4355-9DB3-3D3B3D840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035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75837F5-B85E-49C6-9FD3-C34B00E84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198E4E8-C360-40E8-B4A2-84FC84CB5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81C849-CB06-4162-8596-9769433CD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6A75F-3F70-448A-BA33-8E894C37CD7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4F91DB-E7F6-4B4D-812A-1EBAC48D5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9A82818-B4D2-4659-A2E1-7FC6DE312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417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EAACD61B-06E3-4351-B3FB-BF52C0D00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9097" y="1"/>
            <a:ext cx="2033309" cy="18029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F35A09-F862-0E46-93FA-9D638BBEEA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0752" y="169912"/>
            <a:ext cx="2738642" cy="12855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69F55A-B5EF-AD43-88E5-A3F9BA352C71}"/>
              </a:ext>
            </a:extLst>
          </p:cNvPr>
          <p:cNvSpPr txBox="1"/>
          <p:nvPr/>
        </p:nvSpPr>
        <p:spPr>
          <a:xfrm>
            <a:off x="2002537" y="1446775"/>
            <a:ext cx="76109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2000" b="1" dirty="0">
                <a:latin typeface="Arial" panose="020B0604020202020204" pitchFamily="34" charset="0"/>
                <a:cs typeface="Arial" panose="020B0604020202020204" pitchFamily="34" charset="0"/>
              </a:rPr>
              <a:t>1er Taller: “Asistencia técnica en la elaboración de un procedimiento técnico para inyección de sistemas de Generación Distribuida (GD) (a través de Energías Alternativas Renovables) a la red eléctrica en baja y media tensión en Bolivia”</a:t>
            </a:r>
          </a:p>
          <a:p>
            <a:pPr algn="ctr"/>
            <a:endParaRPr lang="es-B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BO" sz="2000" b="1" dirty="0">
                <a:latin typeface="Arial" panose="020B0604020202020204" pitchFamily="34" charset="0"/>
                <a:cs typeface="Arial" panose="020B0604020202020204" pitchFamily="34" charset="0"/>
              </a:rPr>
              <a:t>Planificación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C94BE2D-B100-47C9-9BCF-FE0760D0D2FD}"/>
              </a:ext>
            </a:extLst>
          </p:cNvPr>
          <p:cNvSpPr txBox="1"/>
          <p:nvPr/>
        </p:nvSpPr>
        <p:spPr>
          <a:xfrm>
            <a:off x="5209415" y="3782214"/>
            <a:ext cx="4749632" cy="1524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Expositores	:  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Cláudio</a:t>
            </a: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Mesquita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		    Armando Silva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Filho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Empresa		: 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Econel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Engenharia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Fecha		:   19 de febrero </a:t>
            </a:r>
          </a:p>
        </p:txBody>
      </p:sp>
      <p:sp>
        <p:nvSpPr>
          <p:cNvPr id="12" name="CuadroTexto 1">
            <a:extLst>
              <a:ext uri="{FF2B5EF4-FFF2-40B4-BE49-F238E27FC236}">
                <a16:creationId xmlns:a16="http://schemas.microsoft.com/office/drawing/2014/main" id="{153CBE1E-F850-BE40-9CC5-BD92C57044F4}"/>
              </a:ext>
            </a:extLst>
          </p:cNvPr>
          <p:cNvSpPr txBox="1"/>
          <p:nvPr/>
        </p:nvSpPr>
        <p:spPr>
          <a:xfrm>
            <a:off x="2770335" y="6065860"/>
            <a:ext cx="6450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La Paz, Bolivia</a:t>
            </a:r>
          </a:p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pic>
        <p:nvPicPr>
          <p:cNvPr id="20" name="Imagem 5">
            <a:extLst>
              <a:ext uri="{FF2B5EF4-FFF2-40B4-BE49-F238E27FC236}">
                <a16:creationId xmlns:a16="http://schemas.microsoft.com/office/drawing/2014/main" id="{4AE1410B-75C9-40B5-9BD5-507425AB30E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680752" y="4038714"/>
            <a:ext cx="2735952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89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B784490F-9EFE-4429-BEE0-C66967814A8C}"/>
              </a:ext>
            </a:extLst>
          </p:cNvPr>
          <p:cNvSpPr/>
          <p:nvPr/>
        </p:nvSpPr>
        <p:spPr>
          <a:xfrm>
            <a:off x="752520" y="1943038"/>
            <a:ext cx="10686960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respecto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pruebas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equipo,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usuario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sistema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debe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presentar certificados (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nacionales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internacionales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o la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declaración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fabricante de que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equipo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fue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probado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acuerdo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normas técnicas bolivianas o,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defecto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normas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internacionales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Distribuidora es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encargada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calibración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medidores,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programación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parâmetros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según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categoria tarifaria.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</a:t>
            </a:r>
            <a:r>
              <a:rPr lang="pt-BR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sujeto</a:t>
            </a:r>
            <a:r>
              <a:rPr lang="pt-BR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pt-BR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definiciones</a:t>
            </a:r>
            <a:r>
              <a:rPr lang="pt-BR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</a:t>
            </a:r>
            <a:r>
              <a:rPr lang="pt-BR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Taller</a:t>
            </a:r>
            <a:r>
              <a:rPr lang="pt-BR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IBNORCA, </a:t>
            </a:r>
            <a:r>
              <a:rPr lang="pt-BR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definición</a:t>
            </a:r>
            <a:r>
              <a:rPr lang="pt-BR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stándares</a:t>
            </a:r>
            <a:r>
              <a:rPr lang="pt-BR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nacionales</a:t>
            </a:r>
            <a:r>
              <a:rPr lang="pt-BR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Norma de </a:t>
            </a:r>
            <a:r>
              <a:rPr lang="pt-BR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Calidad</a:t>
            </a:r>
            <a:r>
              <a:rPr lang="pt-BR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seguridade esta em processo de </a:t>
            </a:r>
            <a:r>
              <a:rPr lang="pt-BR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elaboración</a:t>
            </a:r>
            <a:r>
              <a:rPr lang="pt-BR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(componentes del </a:t>
            </a:r>
            <a:r>
              <a:rPr lang="pt-BR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sistemas FV)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Qué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indicadores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calidad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deben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seguir estas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instalaciones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aplica norma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actual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calidad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Servicio comercial.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118289E1-FB80-45FB-9A92-AC8FFEE16A08}"/>
              </a:ext>
            </a:extLst>
          </p:cNvPr>
          <p:cNvSpPr/>
          <p:nvPr/>
        </p:nvSpPr>
        <p:spPr>
          <a:xfrm>
            <a:off x="1" y="1327925"/>
            <a:ext cx="12191999" cy="577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Medición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energía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eléctrica</a:t>
            </a:r>
            <a:endParaRPr lang="pt-BR" sz="16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E0CECEE-0BA3-4B04-B942-6D311CA77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37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5E9BF9DD-D89C-4902-BF22-6E0E069E9B61}"/>
              </a:ext>
            </a:extLst>
          </p:cNvPr>
          <p:cNvSpPr/>
          <p:nvPr/>
        </p:nvSpPr>
        <p:spPr>
          <a:xfrm>
            <a:off x="0" y="1726944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Reflexiones sobre la Generación Distribuida - GD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973CED3B-A166-4A09-821A-1415725D2BF4}"/>
              </a:ext>
            </a:extLst>
          </p:cNvPr>
          <p:cNvSpPr/>
          <p:nvPr/>
        </p:nvSpPr>
        <p:spPr>
          <a:xfrm>
            <a:off x="2640330" y="2645809"/>
            <a:ext cx="77266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Qué es 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Beneficios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Desafíos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GD en Brasil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GD en Bolivia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BO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Reflexiones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Incentivos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Algunos problemas regulatorios</a:t>
            </a:r>
            <a:endParaRPr lang="pt-BR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F4A1042-7F9A-4771-A4C0-54DDF4A20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627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5E9BF9DD-D89C-4902-BF22-6E0E069E9B61}"/>
              </a:ext>
            </a:extLst>
          </p:cNvPr>
          <p:cNvSpPr/>
          <p:nvPr/>
        </p:nvSpPr>
        <p:spPr>
          <a:xfrm>
            <a:off x="2230242" y="1249950"/>
            <a:ext cx="7809571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es-E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Distribuida, Qué es?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ubtítulo 11">
            <a:extLst>
              <a:ext uri="{FF2B5EF4-FFF2-40B4-BE49-F238E27FC236}">
                <a16:creationId xmlns:a16="http://schemas.microsoft.com/office/drawing/2014/main" id="{D6C920EF-999D-4CE4-A38C-5D037300B7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27791"/>
            <a:ext cx="9144000" cy="165576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En general, la generación distribuida se considera la generación de electricidad cerca o cerca de los consumidores, cualquiera que sea la fuente, conectada a la red de distribución y, por lo tanto, sin la necesidad de líneas de transmisión.</a:t>
            </a:r>
            <a:endParaRPr lang="pt-B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pt-BR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74204378-CC80-4D4F-80FE-BA7237DD8773}"/>
              </a:ext>
            </a:extLst>
          </p:cNvPr>
          <p:cNvSpPr/>
          <p:nvPr/>
        </p:nvSpPr>
        <p:spPr>
          <a:xfrm>
            <a:off x="1524000" y="3924318"/>
            <a:ext cx="9143999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Existen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varios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tipos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tecnologías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utilizados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partir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renovables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tales como: PCH (hasta 30 MW), CGH (hasta 5 MW),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Biomasa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Eólica, Solar Fotovoltaica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Residuos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Urbanos.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18C9AF3-8BBE-42FF-AD57-D25BCF92A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0023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392E1DF-BE95-49DD-8761-69BC4D64A7C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62400" y="1475422"/>
            <a:ext cx="4267200" cy="235267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2B29F1F4-4113-4480-B832-06587B23AC0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962400" y="3932083"/>
            <a:ext cx="4362450" cy="258127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542D16E-C9AB-43D4-98B4-0A3EF02DC6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sp>
        <p:nvSpPr>
          <p:cNvPr id="8" name="Retângulo 9">
            <a:extLst>
              <a:ext uri="{FF2B5EF4-FFF2-40B4-BE49-F238E27FC236}">
                <a16:creationId xmlns:a16="http://schemas.microsoft.com/office/drawing/2014/main" id="{7D31B4E1-D8FD-45AE-9954-5EC1D7DCFFB1}"/>
              </a:ext>
            </a:extLst>
          </p:cNvPr>
          <p:cNvSpPr/>
          <p:nvPr/>
        </p:nvSpPr>
        <p:spPr>
          <a:xfrm>
            <a:off x="2230242" y="1249950"/>
            <a:ext cx="7809571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es-E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Distribuida, Qué es?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6884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0779BF-5C99-49FE-97FB-223D748DA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80346D9F-5606-42EA-84F0-142F7990135D}"/>
              </a:ext>
            </a:extLst>
          </p:cNvPr>
          <p:cNvSpPr/>
          <p:nvPr/>
        </p:nvSpPr>
        <p:spPr>
          <a:xfrm>
            <a:off x="0" y="1060415"/>
            <a:ext cx="12192000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06000"/>
              </a:lnSpc>
              <a:spcAft>
                <a:spcPts val="800"/>
              </a:spcAft>
            </a:pP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Beneficios</a:t>
            </a:r>
            <a:endParaRPr lang="pt-BR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49A47556-7F7C-414D-8775-983836B33BB8}"/>
              </a:ext>
            </a:extLst>
          </p:cNvPr>
          <p:cNvSpPr/>
          <p:nvPr/>
        </p:nvSpPr>
        <p:spPr>
          <a:xfrm>
            <a:off x="450574" y="1525286"/>
            <a:ext cx="10999304" cy="5023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aplazamiento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inversiones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expansión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sistemas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transmisión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bajo impacto ambiental;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tiempo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más corto;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carga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redes;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pérdidas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mejora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nivel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voltaje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durante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período de carga pesada;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servicios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auxiliares;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aumento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confiabilidad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no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puede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permitir em modo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caso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sistemas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y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Diversificación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matriz energética.</a:t>
            </a: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5531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A1857D45-0E85-490C-A627-345B811AF1D0}"/>
              </a:ext>
            </a:extLst>
          </p:cNvPr>
          <p:cNvSpPr/>
          <p:nvPr/>
        </p:nvSpPr>
        <p:spPr>
          <a:xfrm>
            <a:off x="3055434" y="1306016"/>
            <a:ext cx="5679688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06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Desafios</a:t>
            </a:r>
            <a:endParaRPr lang="pt-BR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3BADFE3-4D5E-4819-8FC8-93C654018311}"/>
              </a:ext>
            </a:extLst>
          </p:cNvPr>
          <p:cNvSpPr/>
          <p:nvPr/>
        </p:nvSpPr>
        <p:spPr>
          <a:xfrm>
            <a:off x="278295" y="1922492"/>
            <a:ext cx="11542643" cy="4300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Aumento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complejidad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operar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ahora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tiene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flujo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bidireccional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Necesidad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cambiar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procedimientos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distribuidores para operar, controlar y proteger sus redes;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nivel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durante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período de carga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ligera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Cambiar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niveles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cortocircuito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redes;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Intermitencia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debido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dificultad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pronosticar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disponibilidad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combustible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solar,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agua, biogás) y la alta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del equipo;</a:t>
            </a: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Tiempo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recuperación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93E26F4-0D4F-45EA-BDC9-22B91EC2F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294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78B769E3-080E-4411-BF72-F4224ED56021}"/>
              </a:ext>
            </a:extLst>
          </p:cNvPr>
          <p:cNvSpPr/>
          <p:nvPr/>
        </p:nvSpPr>
        <p:spPr>
          <a:xfrm>
            <a:off x="0" y="1212377"/>
            <a:ext cx="12191999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06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GD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marco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regulatorio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brasileño</a:t>
            </a:r>
            <a:endParaRPr lang="pt-BR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B6FC47C2-2820-4EDA-9E67-3F9441D6DBB5}"/>
              </a:ext>
            </a:extLst>
          </p:cNvPr>
          <p:cNvSpPr/>
          <p:nvPr/>
        </p:nvSpPr>
        <p:spPr>
          <a:xfrm>
            <a:off x="808383" y="2047809"/>
            <a:ext cx="9899373" cy="4723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9.427 / 96, art. 26 -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Establece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competencia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ANEEL para definir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descuento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mínimo del 50%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TUSD (Tarifa de Uso del Sistema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y TUST (Tarifa de Uso del Sistema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Transmisión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para GD (PCH, CGH, solar, eólica,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biomasa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calificada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potencia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inyectada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&lt;= 30 MW.</a:t>
            </a:r>
          </a:p>
          <a:p>
            <a:pPr marL="514350" lvl="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10.848 / 04: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distribuidores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deben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contratar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100%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mercado a través de subastas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plantas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nuevas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existentes y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alternativas.</a:t>
            </a:r>
          </a:p>
          <a:p>
            <a:pPr marL="514350" lvl="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Según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art. 2,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Párrafo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8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10.848 / 04,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distribuidor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puede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comprar parte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proyectos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caracterizados como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distribuida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sujeto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límites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contratación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pasar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tarifas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consumidores</a:t>
            </a:r>
            <a:endParaRPr lang="pt-BR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lvl="0" indent="-1714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t-BR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50000"/>
              </a:lnSpc>
              <a:spcAft>
                <a:spcPts val="800"/>
              </a:spcAft>
            </a:pP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67C3F30-4256-41B7-B2C7-9C6B89CAD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7653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EC2CC0A3-EFF7-454B-8E7B-E5A8A2849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4DB80F12-438E-461F-B9E8-A1D93494E41A}"/>
              </a:ext>
            </a:extLst>
          </p:cNvPr>
          <p:cNvSpPr/>
          <p:nvPr/>
        </p:nvSpPr>
        <p:spPr>
          <a:xfrm>
            <a:off x="0" y="1212377"/>
            <a:ext cx="12192000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06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GD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marco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regulatorio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brasileño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60711389-56EF-4F11-B7B1-067C18C61AFC}"/>
              </a:ext>
            </a:extLst>
          </p:cNvPr>
          <p:cNvSpPr/>
          <p:nvPr/>
        </p:nvSpPr>
        <p:spPr>
          <a:xfrm>
            <a:off x="689113" y="1863197"/>
            <a:ext cx="10296938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Decreto nº 5.163 / 04, art. 15 -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Obligación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convocatoria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pública para contratar DG,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límite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10%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carga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distribuidor.</a:t>
            </a:r>
          </a:p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Art. 34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estableció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Valor de referencia (VR) -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límite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transferencia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tarifas al consumidor.</a:t>
            </a:r>
          </a:p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Normativa No. 77/04: regula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descuentos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TUSD y TUST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plantas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inyectan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hasta 30 MW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utilizan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renovables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así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como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consumidores gratuitos 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especiales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compran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Según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REN 77/04,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solar fotovoltaica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tiene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descuento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50%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uso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red.</a:t>
            </a:r>
          </a:p>
          <a:p>
            <a:pPr marL="5143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Introducción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procedimientos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PRODIST,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incluyen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entre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otros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módulos 3 (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 sistema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y 5 (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</a:p>
          <a:p>
            <a:pPr marL="228600" algn="just">
              <a:lnSpc>
                <a:spcPct val="150000"/>
              </a:lnSpc>
              <a:spcAft>
                <a:spcPts val="800"/>
              </a:spcAft>
            </a:pP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8824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2D73A77F-F4F7-4259-8B31-4F7708E472FC}"/>
              </a:ext>
            </a:extLst>
          </p:cNvPr>
          <p:cNvSpPr/>
          <p:nvPr/>
        </p:nvSpPr>
        <p:spPr>
          <a:xfrm>
            <a:off x="1111421" y="1574378"/>
            <a:ext cx="9221752" cy="5391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u="sng" dirty="0">
                <a:latin typeface="Arial" panose="020B0604020202020204" pitchFamily="34" charset="0"/>
                <a:ea typeface="Calibri" panose="020F0502020204030204" pitchFamily="34" charset="0"/>
              </a:rPr>
              <a:t>Motivadores </a:t>
            </a:r>
            <a:r>
              <a:rPr lang="pt-BR" b="1" u="sng" dirty="0" err="1">
                <a:latin typeface="Arial" panose="020B0604020202020204" pitchFamily="34" charset="0"/>
                <a:ea typeface="Calibri" panose="020F0502020204030204" pitchFamily="34" charset="0"/>
              </a:rPr>
              <a:t>en</a:t>
            </a:r>
            <a:r>
              <a:rPr lang="pt-BR" b="1" u="sng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b="1" u="sng" dirty="0" err="1">
                <a:latin typeface="Arial" panose="020B0604020202020204" pitchFamily="34" charset="0"/>
                <a:ea typeface="Calibri" panose="020F0502020204030204" pitchFamily="34" charset="0"/>
              </a:rPr>
              <a:t>los</a:t>
            </a:r>
            <a:r>
              <a:rPr lang="pt-BR" b="1" u="sng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b="1" u="sng" dirty="0" err="1">
                <a:latin typeface="Arial" panose="020B0604020202020204" pitchFamily="34" charset="0"/>
                <a:ea typeface="Calibri" panose="020F0502020204030204" pitchFamily="34" charset="0"/>
              </a:rPr>
              <a:t>paises</a:t>
            </a:r>
            <a:r>
              <a:rPr lang="pt-BR" b="1" u="sng" dirty="0">
                <a:latin typeface="Arial" panose="020B0604020202020204" pitchFamily="34" charset="0"/>
                <a:ea typeface="Calibri" panose="020F0502020204030204" pitchFamily="34" charset="0"/>
              </a:rPr>
              <a:t> más </a:t>
            </a:r>
            <a:r>
              <a:rPr lang="pt-BR" b="1" u="sng" dirty="0" err="1">
                <a:latin typeface="Arial" panose="020B0604020202020204" pitchFamily="34" charset="0"/>
                <a:ea typeface="Calibri" panose="020F0502020204030204" pitchFamily="34" charset="0"/>
              </a:rPr>
              <a:t>desarrollados</a:t>
            </a:r>
            <a:endParaRPr lang="pt-BR" b="1" u="sng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b="1" u="sng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Mayor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suministro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eléctrica,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disminuyendo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dependencia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otras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 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especialmente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combustibles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fósiles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;</a:t>
            </a:r>
            <a:endParaRPr lang="pt-BR" sz="11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Conciencia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ambiental: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Disminución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emisiones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gases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efecto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invernadero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;</a:t>
            </a:r>
            <a:endParaRPr lang="pt-BR" sz="11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Mayor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participación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renovables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Brasil,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sin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embargo,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renovables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ya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son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responsables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de más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75% de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eléctrica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producida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país,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emisiones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de CO2 </a:t>
            </a:r>
            <a:r>
              <a:rPr lang="pt-BR" dirty="0" err="1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son</a:t>
            </a: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insignificantes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motivadores para instalar DG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Brasil no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son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mismos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regulación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debe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tener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esto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cuenta</a:t>
            </a:r>
            <a:endParaRPr lang="pt-BR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endParaRPr lang="pt-B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endParaRPr lang="pt-BR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4DF20BBA-17C5-45D2-9C1F-0FB5E993FC73}"/>
              </a:ext>
            </a:extLst>
          </p:cNvPr>
          <p:cNvSpPr/>
          <p:nvPr/>
        </p:nvSpPr>
        <p:spPr>
          <a:xfrm>
            <a:off x="914400" y="2502047"/>
            <a:ext cx="10440071" cy="813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endParaRPr lang="pt-BR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50000"/>
              </a:lnSpc>
              <a:spcAft>
                <a:spcPts val="800"/>
              </a:spcAft>
            </a:pP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 </a:t>
            </a:r>
            <a:endParaRPr lang="pt-BR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933C87B9-48FE-4996-9CCF-6FD676A42D43}"/>
              </a:ext>
            </a:extLst>
          </p:cNvPr>
          <p:cNvSpPr/>
          <p:nvPr/>
        </p:nvSpPr>
        <p:spPr>
          <a:xfrm>
            <a:off x="1285461" y="4449433"/>
            <a:ext cx="9992139" cy="463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0797726-8AB3-405D-96B7-D69795F42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395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933C87B9-48FE-4996-9CCF-6FD676A42D43}"/>
              </a:ext>
            </a:extLst>
          </p:cNvPr>
          <p:cNvSpPr/>
          <p:nvPr/>
        </p:nvSpPr>
        <p:spPr>
          <a:xfrm>
            <a:off x="1285461" y="4449433"/>
            <a:ext cx="9992139" cy="463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BR" dirty="0"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BA8346E-61DC-4862-B160-0FCA71CD044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95980" y="1358265"/>
            <a:ext cx="5400040" cy="82677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B30C8674-06DA-463C-BDA0-B55C7C3793E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95980" y="2363787"/>
            <a:ext cx="5400040" cy="2450465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0D312119-3F91-4B6B-8A2A-445EA75983F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395980" y="4977591"/>
            <a:ext cx="5400040" cy="43307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3DCB2244-B665-44F0-9E1A-45D04F47DB1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6346" y="3195070"/>
            <a:ext cx="2857500" cy="14859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45C08D7-901E-4BF0-9010-69AB223E0F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831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5E9BF9DD-D89C-4902-BF22-6E0E069E9B61}"/>
              </a:ext>
            </a:extLst>
          </p:cNvPr>
          <p:cNvSpPr/>
          <p:nvPr/>
        </p:nvSpPr>
        <p:spPr>
          <a:xfrm>
            <a:off x="2296645" y="857820"/>
            <a:ext cx="68107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Cronograma – Grupo de Trabajo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F4A1042-7F9A-4771-A4C0-54DDF4A20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670D9CA9-592A-4617-ABD2-CCCA2353F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041985"/>
              </p:ext>
            </p:extLst>
          </p:nvPr>
        </p:nvGraphicFramePr>
        <p:xfrm>
          <a:off x="1134544" y="1625072"/>
          <a:ext cx="9274233" cy="3955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223">
                  <a:extLst>
                    <a:ext uri="{9D8B030D-6E8A-4147-A177-3AD203B41FA5}">
                      <a16:colId xmlns:a16="http://schemas.microsoft.com/office/drawing/2014/main" val="3631769304"/>
                    </a:ext>
                  </a:extLst>
                </a:gridCol>
                <a:gridCol w="1515014">
                  <a:extLst>
                    <a:ext uri="{9D8B030D-6E8A-4147-A177-3AD203B41FA5}">
                      <a16:colId xmlns:a16="http://schemas.microsoft.com/office/drawing/2014/main" val="1456464810"/>
                    </a:ext>
                  </a:extLst>
                </a:gridCol>
                <a:gridCol w="3465282">
                  <a:extLst>
                    <a:ext uri="{9D8B030D-6E8A-4147-A177-3AD203B41FA5}">
                      <a16:colId xmlns:a16="http://schemas.microsoft.com/office/drawing/2014/main" val="2715792161"/>
                    </a:ext>
                  </a:extLst>
                </a:gridCol>
                <a:gridCol w="1824714">
                  <a:extLst>
                    <a:ext uri="{9D8B030D-6E8A-4147-A177-3AD203B41FA5}">
                      <a16:colId xmlns:a16="http://schemas.microsoft.com/office/drawing/2014/main" val="3597939905"/>
                    </a:ext>
                  </a:extLst>
                </a:gridCol>
              </a:tblGrid>
              <a:tr h="416351">
                <a:tc>
                  <a:txBody>
                    <a:bodyPr/>
                    <a:lstStyle/>
                    <a:p>
                      <a:r>
                        <a:rPr lang="es-BO" dirty="0"/>
                        <a:t>Detalle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dirty="0"/>
                        <a:t>Fecha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dirty="0"/>
                        <a:t>Horario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dirty="0"/>
                        <a:t>Lugar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399208"/>
                  </a:ext>
                </a:extLst>
              </a:tr>
              <a:tr h="1040877">
                <a:tc>
                  <a:txBody>
                    <a:bodyPr/>
                    <a:lstStyle/>
                    <a:p>
                      <a:r>
                        <a:rPr lang="es-BO" b="1" dirty="0"/>
                        <a:t>1er Taller con </a:t>
                      </a:r>
                      <a:r>
                        <a:rPr lang="es-BO" b="1" dirty="0" err="1"/>
                        <a:t>Econel</a:t>
                      </a:r>
                      <a:r>
                        <a:rPr lang="es-BO" b="1" dirty="0"/>
                        <a:t> </a:t>
                      </a:r>
                      <a:r>
                        <a:rPr lang="es-BO" b="1" dirty="0" err="1"/>
                        <a:t>Engenharia</a:t>
                      </a:r>
                      <a:endParaRPr lang="es-BO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b="1" dirty="0"/>
                        <a:t>19 y 20 de febrero de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b="1" dirty="0"/>
                        <a:t>09:00 a 18:30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b="1" dirty="0"/>
                        <a:t>Hotel Europa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387264"/>
                  </a:ext>
                </a:extLst>
              </a:tr>
              <a:tr h="1040877">
                <a:tc>
                  <a:txBody>
                    <a:bodyPr/>
                    <a:lstStyle/>
                    <a:p>
                      <a:r>
                        <a:rPr lang="es-BO" dirty="0"/>
                        <a:t>1er encuentro Grupo de trabajo (cada viernes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dirty="0"/>
                        <a:t>6 de marzo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dirty="0"/>
                        <a:t>09:00 a 12:00 (sujeto a confirmación del Viceministro)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dirty="0"/>
                        <a:t>VMEEA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750446"/>
                  </a:ext>
                </a:extLst>
              </a:tr>
              <a:tr h="728614">
                <a:tc>
                  <a:txBody>
                    <a:bodyPr/>
                    <a:lstStyle/>
                    <a:p>
                      <a:r>
                        <a:rPr lang="es-BO" b="1" dirty="0"/>
                        <a:t>2do Taller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b="1" dirty="0"/>
                        <a:t>22 y 23 de abril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b="1" dirty="0"/>
                        <a:t>09:00 a 18:30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b="1" dirty="0"/>
                        <a:t>Hotel Europa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029069"/>
                  </a:ext>
                </a:extLst>
              </a:tr>
              <a:tr h="728614">
                <a:tc>
                  <a:txBody>
                    <a:bodyPr/>
                    <a:lstStyle/>
                    <a:p>
                      <a:r>
                        <a:rPr lang="es-BO" b="1" dirty="0"/>
                        <a:t>3er Taller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b="1" dirty="0"/>
                        <a:t>20 y 21 de 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b="1" dirty="0"/>
                        <a:t>09:00 a 18:30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b="1" dirty="0"/>
                        <a:t>Hotel Europa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698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9189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081695DA-CFDE-483E-B4B7-8C2DC275DF8A}"/>
              </a:ext>
            </a:extLst>
          </p:cNvPr>
          <p:cNvSpPr/>
          <p:nvPr/>
        </p:nvSpPr>
        <p:spPr>
          <a:xfrm>
            <a:off x="245326" y="1295920"/>
            <a:ext cx="9649524" cy="856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06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¿GD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marco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regulatorio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Bolivia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qué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debe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tomar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cuenta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pt-BR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BA555D93-BFB7-4DE8-894F-99659288B1C3}"/>
              </a:ext>
            </a:extLst>
          </p:cNvPr>
          <p:cNvSpPr/>
          <p:nvPr/>
        </p:nvSpPr>
        <p:spPr>
          <a:xfrm>
            <a:off x="1245704" y="2137174"/>
            <a:ext cx="9700591" cy="446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Sostenibilidad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ambiente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Desplazamiento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uso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renovables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(alto potencial de energia solar)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más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bajos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la tecnologia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Crecimiento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descontrolado (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regulación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Incentivos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embargo, para que esta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tendencia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 confirme, existe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necesidad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una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regulatoria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clara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interconexión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esta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20E4A31F-BCF9-4D43-8D4D-C7F383C75791}"/>
              </a:ext>
            </a:extLst>
          </p:cNvPr>
          <p:cNvSpPr/>
          <p:nvPr/>
        </p:nvSpPr>
        <p:spPr>
          <a:xfrm>
            <a:off x="1524000" y="3538781"/>
            <a:ext cx="9700591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A5302EA-C39D-4003-8257-BAB28864F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8154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125543BF-75B7-49EC-BDBE-F6884E289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9706" y="2123512"/>
            <a:ext cx="10260095" cy="53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Imagem 2">
            <a:extLst>
              <a:ext uri="{FF2B5EF4-FFF2-40B4-BE49-F238E27FC236}">
                <a16:creationId xmlns:a16="http://schemas.microsoft.com/office/drawing/2014/main" id="{BDC365E4-6955-4925-AE1C-9AD17F5A8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740" y="1212378"/>
            <a:ext cx="6775890" cy="4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91CCF2F1-2EF6-49EA-899B-971765E1C75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469706" y="5571709"/>
            <a:ext cx="1026009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8183F46-5F7F-41FD-89E1-86AB08D20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5670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B1E721F-9A98-4C3C-982E-75D31D675493}"/>
              </a:ext>
            </a:extLst>
          </p:cNvPr>
          <p:cNvSpPr/>
          <p:nvPr/>
        </p:nvSpPr>
        <p:spPr>
          <a:xfrm>
            <a:off x="0" y="1060415"/>
            <a:ext cx="12192000" cy="847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Interconexión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la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generación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distribuida</a:t>
            </a:r>
            <a:endParaRPr lang="pt-BR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1DDCA6FB-9F03-469A-A216-E4220303A2E5}"/>
              </a:ext>
            </a:extLst>
          </p:cNvPr>
          <p:cNvSpPr/>
          <p:nvPr/>
        </p:nvSpPr>
        <p:spPr>
          <a:xfrm>
            <a:off x="955305" y="2443213"/>
            <a:ext cx="10430089" cy="3203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avances tecnológicos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simplifican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interconexión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sistemas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protección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embebidos (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ej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Inversores de energia solar fotovoltaica).</a:t>
            </a:r>
          </a:p>
          <a:p>
            <a:pPr lvl="0"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Muchos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países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implementado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regulaciones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relacionadas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um sistema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compensación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energia tipo balance neto (Net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Metering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.Este tipo de sistema utiliza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medidor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bidireccional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registrando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flujo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ambas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direcciones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pt-BR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040B2F28-4AF4-44A9-A1F0-CC537BF3D4FB}"/>
              </a:ext>
            </a:extLst>
          </p:cNvPr>
          <p:cNvSpPr/>
          <p:nvPr/>
        </p:nvSpPr>
        <p:spPr>
          <a:xfrm>
            <a:off x="1565620" y="4255572"/>
            <a:ext cx="8362122" cy="371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96FC478-31D1-431D-A311-407689BCB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0299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46ABC58-FDFF-4219-A8F9-0F10C0D68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1589217-B119-48BC-8FE0-20D5821BA7B6}"/>
              </a:ext>
            </a:extLst>
          </p:cNvPr>
          <p:cNvSpPr/>
          <p:nvPr/>
        </p:nvSpPr>
        <p:spPr>
          <a:xfrm>
            <a:off x="0" y="874562"/>
            <a:ext cx="12192000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Posibles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barreras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administrativas</a:t>
            </a:r>
            <a:endParaRPr lang="pt-BR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0DD4FAC0-2A45-403C-85B7-AB3364DCB8F6}"/>
              </a:ext>
            </a:extLst>
          </p:cNvPr>
          <p:cNvSpPr/>
          <p:nvPr/>
        </p:nvSpPr>
        <p:spPr>
          <a:xfrm>
            <a:off x="780117" y="1842078"/>
            <a:ext cx="11017873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Distribuidoras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imponen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innecesarias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demoras para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seguridad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fiabilidad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del sistema a implementar.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Distribuidoras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incluyen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siguientes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puntos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contactos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requisitos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iniciales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tarifas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interconexión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requisitos de seguro 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indemnización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requisitos operativos del concessionário.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pueden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ocasionar demoras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proyectos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implementación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interconexión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primera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dificultad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señalada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 encontrar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contacto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apropiado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lado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distribuidoras.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Resumiendo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Los problemas más representativos de esta etapa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retrasos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tiempos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improductivos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requisitos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procesales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excesivos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1213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52C90273-859A-4C92-A632-186DC17E815A}"/>
              </a:ext>
            </a:extLst>
          </p:cNvPr>
          <p:cNvSpPr/>
          <p:nvPr/>
        </p:nvSpPr>
        <p:spPr>
          <a:xfrm>
            <a:off x="981308" y="1618470"/>
            <a:ext cx="9047358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ctr">
              <a:lnSpc>
                <a:spcPct val="95000"/>
              </a:lnSpc>
              <a:spcAft>
                <a:spcPts val="600"/>
              </a:spcAft>
            </a:pPr>
            <a:r>
              <a:rPr lang="pt-BR" sz="2400" b="1" spc="-5" dirty="0">
                <a:latin typeface="Arial" panose="020B0604020202020204" pitchFamily="34" charset="0"/>
                <a:ea typeface="MS Mincho" panose="02020609040205080304" pitchFamily="49" charset="-128"/>
              </a:rPr>
              <a:t>Incentivos para interconectar </a:t>
            </a:r>
            <a:r>
              <a:rPr lang="pt-BR" sz="2400" b="1" spc="-5" dirty="0" err="1">
                <a:latin typeface="Arial" panose="020B0604020202020204" pitchFamily="34" charset="0"/>
                <a:ea typeface="MS Mincho" panose="02020609040205080304" pitchFamily="49" charset="-128"/>
              </a:rPr>
              <a:t>la</a:t>
            </a:r>
            <a:r>
              <a:rPr lang="pt-BR" sz="2400" b="1" spc="-5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MS Mincho" panose="02020609040205080304" pitchFamily="49" charset="-128"/>
              </a:rPr>
              <a:t>Generación</a:t>
            </a:r>
            <a:r>
              <a:rPr lang="pt-BR" sz="2400" b="1" spc="-5" dirty="0"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MS Mincho" panose="02020609040205080304" pitchFamily="49" charset="-128"/>
              </a:rPr>
              <a:t>Distribuida</a:t>
            </a:r>
            <a:endParaRPr lang="pt-BR" sz="2400" spc="-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BC64902-343B-4CBB-886C-2A994BC22766}"/>
              </a:ext>
            </a:extLst>
          </p:cNvPr>
          <p:cNvSpPr/>
          <p:nvPr/>
        </p:nvSpPr>
        <p:spPr>
          <a:xfrm>
            <a:off x="1097280" y="2138290"/>
            <a:ext cx="9864132" cy="4088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Varios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países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adoptaron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obligatoriamente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la compra de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por parte del distribuidor,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conocido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internacionalmente como "feed-in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tariff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– FIT”, como una forma de alentar la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generación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distribuida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pequeña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escala (DG).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pt-BR" spc="-5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Una alternativa a FIT es la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metodología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intercambio de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(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compensación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entre la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generada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y consumida,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sin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diferencia de tarifa),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conocida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internacionalmente como Sistema de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Compensación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 - balance neto (Net </a:t>
            </a:r>
            <a:r>
              <a:rPr lang="pt-BR" spc="-5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Metering</a:t>
            </a:r>
            <a:r>
              <a:rPr lang="pt-BR" spc="-5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).</a:t>
            </a:r>
            <a:endParaRPr lang="pt-BR" spc="-5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pt-BR" spc="-5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pt-BR" spc="-5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CEEDE76-52A8-488D-9CC2-4FA38E78F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0375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CE2AC495-6DEB-42C4-B8D9-AE2C5BB11111}"/>
              </a:ext>
            </a:extLst>
          </p:cNvPr>
          <p:cNvSpPr/>
          <p:nvPr/>
        </p:nvSpPr>
        <p:spPr>
          <a:xfrm>
            <a:off x="0" y="1037380"/>
            <a:ext cx="12191999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ctr">
              <a:lnSpc>
                <a:spcPct val="95000"/>
              </a:lnSpc>
              <a:spcAft>
                <a:spcPts val="600"/>
              </a:spcAft>
            </a:pP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Incentivos para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pequeños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productores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en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Brasil</a:t>
            </a:r>
            <a:endParaRPr lang="pt-BR" sz="2400" spc="-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05C84D2C-9A41-4217-BF65-CD5A924AACCC}"/>
              </a:ext>
            </a:extLst>
          </p:cNvPr>
          <p:cNvSpPr/>
          <p:nvPr/>
        </p:nvSpPr>
        <p:spPr>
          <a:xfrm>
            <a:off x="819922" y="1745486"/>
            <a:ext cx="7275442" cy="355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just">
              <a:lnSpc>
                <a:spcPct val="95000"/>
              </a:lnSpc>
              <a:spcAft>
                <a:spcPts val="600"/>
              </a:spcAft>
            </a:pPr>
            <a:r>
              <a:rPr lang="pt-BR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Cómo</a:t>
            </a:r>
            <a:r>
              <a:rPr lang="pt-BR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Brasil </a:t>
            </a:r>
            <a:r>
              <a:rPr lang="pt-BR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trató</a:t>
            </a:r>
            <a:r>
              <a:rPr lang="pt-BR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a GD</a:t>
            </a:r>
            <a:endParaRPr lang="pt-BR" spc="-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B583DE67-4B6C-4BB4-8020-F7B7ED535E6F}"/>
              </a:ext>
            </a:extLst>
          </p:cNvPr>
          <p:cNvSpPr/>
          <p:nvPr/>
        </p:nvSpPr>
        <p:spPr>
          <a:xfrm>
            <a:off x="1020417" y="2329262"/>
            <a:ext cx="10151165" cy="4265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RESOLUCIÓN 482 DE 2012 REVISADA EN 2016</a:t>
            </a:r>
            <a:endParaRPr lang="pt-BR" sz="1000" spc="-5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consumidor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electricidad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puede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instalar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pequeños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generadores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consumo (como, por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paneles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solares fotovoltaicos y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pequeños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aerogeneradores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y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utiliza para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reducir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consumo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electricidad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Cuando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mayor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consumo,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balance positivo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puede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utilizar para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reducir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tarifaria 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factura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siguiente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Los créditos energéticos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siguen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siendo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válidos durante 36 meses.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También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existe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posibilidad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consumidor use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créditos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siempre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unidades de consumo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estén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misma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área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concesión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pertenezcan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mismo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titular).</a:t>
            </a:r>
            <a:endParaRPr lang="pt-BR" sz="1000" spc="-5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182880" algn="just">
              <a:lnSpc>
                <a:spcPct val="150000"/>
              </a:lnSpc>
              <a:spcAft>
                <a:spcPts val="600"/>
              </a:spcAft>
            </a:pPr>
            <a:endParaRPr lang="pt-BR" sz="1000" spc="-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284258F-1CAC-4F0C-BCAB-C5A848DE9A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541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B811F25-BDA3-46BF-B3E6-7757923BD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B1478B7D-A50C-4ED8-AB7D-8637E0D7F11A}"/>
              </a:ext>
            </a:extLst>
          </p:cNvPr>
          <p:cNvSpPr/>
          <p:nvPr/>
        </p:nvSpPr>
        <p:spPr>
          <a:xfrm>
            <a:off x="419686" y="1814576"/>
            <a:ext cx="11352627" cy="4539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Los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generadores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instalados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unidad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de consumo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deben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ajustarse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como una micro o mini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distribuída.</a:t>
            </a:r>
          </a:p>
          <a:p>
            <a:pPr marL="285750" indent="-285750" algn="just">
              <a:lnSpc>
                <a:spcPct val="95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Microgeneración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distribuida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: potencia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central,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con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</a:rPr>
              <a:t> potencia instalada menor o igual a 75 kW</a:t>
            </a:r>
            <a:endParaRPr lang="pt-BR" spc="-5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95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Mini-generación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generador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central,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instalada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mayor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75 kW y menor o igual a 5 MW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ANEEL permite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implementación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es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aplicación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 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Neta.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Sistema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eléctrica: sistema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activa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inyectada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por una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consumo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microgeneración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mini-generación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proporciona, a través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préstamo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gratuito, al distribuidor local y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luego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compensa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consumo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electricidad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activa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  <a:p>
            <a:pPr indent="182880"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66EE93AC-CD11-472F-8D9F-8A13CE57DF17}"/>
              </a:ext>
            </a:extLst>
          </p:cNvPr>
          <p:cNvSpPr/>
          <p:nvPr/>
        </p:nvSpPr>
        <p:spPr>
          <a:xfrm>
            <a:off x="-22302" y="1305007"/>
            <a:ext cx="12191999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ctr">
              <a:lnSpc>
                <a:spcPct val="95000"/>
              </a:lnSpc>
              <a:spcAft>
                <a:spcPts val="600"/>
              </a:spcAft>
            </a:pP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Incentivos para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pequeños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productores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BR" sz="2400" b="1" spc="-5" dirty="0" err="1">
                <a:latin typeface="Arial" panose="020B0604020202020204" pitchFamily="34" charset="0"/>
                <a:ea typeface="Times New Roman" panose="02020603050405020304" pitchFamily="18" charset="0"/>
              </a:rPr>
              <a:t>en</a:t>
            </a:r>
            <a:r>
              <a:rPr lang="pt-BR" sz="2400" b="1" spc="-5" dirty="0">
                <a:latin typeface="Arial" panose="020B0604020202020204" pitchFamily="34" charset="0"/>
                <a:ea typeface="Times New Roman" panose="02020603050405020304" pitchFamily="18" charset="0"/>
              </a:rPr>
              <a:t> Brasil</a:t>
            </a:r>
            <a:endParaRPr lang="pt-BR" sz="2400" spc="-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2947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E80EBB7-E8BC-4D9F-A12A-1E553C82AB2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746624" y="1458829"/>
            <a:ext cx="5400040" cy="274764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20AEF30C-1D36-4B2B-B052-401D21866152}"/>
              </a:ext>
            </a:extLst>
          </p:cNvPr>
          <p:cNvSpPr/>
          <p:nvPr/>
        </p:nvSpPr>
        <p:spPr>
          <a:xfrm>
            <a:off x="1364974" y="4610286"/>
            <a:ext cx="9554817" cy="2272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norma restringe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requisitos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protección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consumidores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micro y mini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no permite que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distribuidor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realice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requisitos </a:t>
            </a:r>
            <a:r>
              <a:rPr lang="pt-BR" spc="-5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adicionales</a:t>
            </a: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injustificados.</a:t>
            </a:r>
          </a:p>
          <a:p>
            <a:pPr indent="182880"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indent="182880" algn="just">
              <a:lnSpc>
                <a:spcPct val="150000"/>
              </a:lnSpc>
              <a:spcAft>
                <a:spcPts val="600"/>
              </a:spcAft>
            </a:pPr>
            <a:r>
              <a:rPr lang="pt-BR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pt-BR" spc="-5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0F6B5F7-6163-4F87-A2F2-8D516166D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139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1DE49168-1828-490B-9B49-885F8DA2573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200035" y="1060415"/>
            <a:ext cx="8564452" cy="528595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BD22A54-ADDF-4282-9D1C-BC92592330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143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8970B-ED63-4B65-A2B7-8014816BE5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9790" y="1838357"/>
            <a:ext cx="8091032" cy="2802469"/>
          </a:xfrm>
        </p:spPr>
        <p:txBody>
          <a:bodyPr>
            <a:normAutofit/>
          </a:bodyPr>
          <a:lstStyle/>
          <a:p>
            <a:r>
              <a:rPr lang="pt-BR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Eng. Armando Silva Filho e Cláudio Mesquita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armandosfilho@gmail.com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econel@econel.com.br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F36DA38-A5BE-4B8F-B681-43B9B9C7B943}"/>
              </a:ext>
            </a:extLst>
          </p:cNvPr>
          <p:cNvSpPr txBox="1"/>
          <p:nvPr/>
        </p:nvSpPr>
        <p:spPr>
          <a:xfrm>
            <a:off x="4352260" y="5699051"/>
            <a:ext cx="3487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La Paz, Bolívia</a:t>
            </a:r>
          </a:p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26F2009-B029-45D3-AF0F-CBF3E4093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3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A86385E1-42FF-4067-8846-38A1DC1C3AEB}"/>
              </a:ext>
            </a:extLst>
          </p:cNvPr>
          <p:cNvSpPr/>
          <p:nvPr/>
        </p:nvSpPr>
        <p:spPr>
          <a:xfrm>
            <a:off x="18118" y="1788984"/>
            <a:ext cx="12173882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Preguntas a ser dirigidas para regular GD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Bolívia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5074AF13-3B08-4D01-BAA7-8DF374420158}"/>
              </a:ext>
            </a:extLst>
          </p:cNvPr>
          <p:cNvSpPr/>
          <p:nvPr/>
        </p:nvSpPr>
        <p:spPr>
          <a:xfrm>
            <a:off x="666483" y="2760210"/>
            <a:ext cx="10296939" cy="4058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Premisa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pequeña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enfrenta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barreras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técnicas,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regulatorias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legales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conexión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comercialización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dificultades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hacer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proyectos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sean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económicamente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viables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Solución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Norma operativa,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resolución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ministerial y/o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ley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GD?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AETN </a:t>
            </a:r>
            <a:r>
              <a:rPr lang="pt-BR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Resolución</a:t>
            </a: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administrativa/normativa, este </a:t>
            </a:r>
            <a:r>
              <a:rPr lang="pt-BR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debe</a:t>
            </a: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ser </a:t>
            </a:r>
            <a:r>
              <a:rPr lang="pt-BR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primer documento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endParaRPr lang="pt-B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endParaRPr lang="pt-BR" sz="1200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470763B-C8DB-446A-981B-321F7B44D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9114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E0CF204-932B-0B48-9A41-C736D1A7EE0A}"/>
              </a:ext>
            </a:extLst>
          </p:cNvPr>
          <p:cNvGrpSpPr/>
          <p:nvPr/>
        </p:nvGrpSpPr>
        <p:grpSpPr>
          <a:xfrm>
            <a:off x="2095945" y="1660905"/>
            <a:ext cx="8508568" cy="5016758"/>
            <a:chOff x="661999" y="2068403"/>
            <a:chExt cx="8508568" cy="501675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EA3F54B-9CB2-9E4B-A355-590F84FD98B7}"/>
                </a:ext>
              </a:extLst>
            </p:cNvPr>
            <p:cNvSpPr txBox="1"/>
            <p:nvPr/>
          </p:nvSpPr>
          <p:spPr>
            <a:xfrm>
              <a:off x="661999" y="2068403"/>
              <a:ext cx="3847248" cy="5016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Ministerio de Energías</a:t>
              </a: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Calle Potosí esquina calle Ayacucho S/N, zona Central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Teléfono: 2188800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www.minenergias.gob.bo</a:t>
              </a: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Viceministerio de Electricidad y Energías Alternativas</a:t>
              </a: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Edificio Ex BBA, Av. Camacho Nº 1413 Esq. calle Loayza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Teléfono: 2188800</a:t>
              </a:r>
            </a:p>
            <a:p>
              <a:pPr>
                <a:lnSpc>
                  <a:spcPct val="150000"/>
                </a:lnSpc>
              </a:pPr>
              <a:endParaRPr lang="es-BO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Cooperación Alemana al Desarrollo con Bolivia</a:t>
              </a: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Oficina de la Cooperación Alemana al Desarrollo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Deutsche Gesellschaft für Internationale Zusammenarbeit (GIZ) GmbH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Av. Julio C. Patiño Nº 1178, entre calles 17 y 18, Calacoto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Casilla 11400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La Paz, Bolivia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Oficina del Programa de Energías Renovables (PEERR)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Av. Sánchez Bustamante Nº 504 entre calles 11 y 12 de Calacoto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La Paz, Bolivia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+591 (2) 2119499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+591 (2) 2119499, int. 102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E johannes.kissel@giz.de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I  www.giz.de</a:t>
              </a: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19D5FD-7576-F247-AC0C-76A2C506B567}"/>
                </a:ext>
              </a:extLst>
            </p:cNvPr>
            <p:cNvSpPr txBox="1"/>
            <p:nvPr/>
          </p:nvSpPr>
          <p:spPr>
            <a:xfrm>
              <a:off x="4798276" y="4160928"/>
              <a:ext cx="4372291" cy="1931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Ministerio Federal de Cooperación Económica y Desarrollo (BMZ)</a:t>
              </a: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BMZ Bonn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Dahlmannstraße 4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53113 Bonn, Germany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+49 (0) 228 99 535 -0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+49 (0) 228 99 535-3500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poststella@bmz.bund.de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www.bmz.de </a:t>
              </a:r>
            </a:p>
            <a:p>
              <a:endParaRPr lang="es-BO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BO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5A8CCE1-6F0C-C941-B5C4-2FCBF2892B89}"/>
                </a:ext>
              </a:extLst>
            </p:cNvPr>
            <p:cNvSpPr txBox="1"/>
            <p:nvPr/>
          </p:nvSpPr>
          <p:spPr>
            <a:xfrm>
              <a:off x="6720961" y="4426385"/>
              <a:ext cx="1932877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BMZ Berlín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Stresemannstraße 94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10963 Berlin, Germany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+49 (0) 30 18 535 – 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+49 (0) 30 18 535-2501 </a:t>
              </a:r>
            </a:p>
            <a:p>
              <a:endParaRPr lang="es-BO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F7F0E20-CD73-2D4D-A2AD-B3733DE237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993" y="322605"/>
            <a:ext cx="3302000" cy="10541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9088F5F-9460-4F67-8ED1-1CCE720715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67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A86385E1-42FF-4067-8846-38A1DC1C3AEB}"/>
              </a:ext>
            </a:extLst>
          </p:cNvPr>
          <p:cNvSpPr/>
          <p:nvPr/>
        </p:nvSpPr>
        <p:spPr>
          <a:xfrm>
            <a:off x="756745" y="1242446"/>
            <a:ext cx="9259614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Preguntas a ser dirigidas para regular GD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Bolívia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5074AF13-3B08-4D01-BAA7-8DF374420158}"/>
              </a:ext>
            </a:extLst>
          </p:cNvPr>
          <p:cNvSpPr/>
          <p:nvPr/>
        </p:nvSpPr>
        <p:spPr>
          <a:xfrm>
            <a:off x="582400" y="1680083"/>
            <a:ext cx="10296939" cy="4919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Caracterización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GD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Cuál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sería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mejor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manera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caracterizar una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pequeña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planta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generadora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distribuída?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fuentes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serían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consideradas?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Primero fotovoltaico ? y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 aplica eólica?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Habrá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clasifiación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microgeneración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(baja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tensión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y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minigeneración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(media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tensión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)?</a:t>
            </a:r>
          </a:p>
          <a:p>
            <a:pPr marL="1200150" lvl="2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Micro_1: hasta 10 kW? (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pequeña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demanda)</a:t>
            </a:r>
          </a:p>
          <a:p>
            <a:pPr marL="1200150" lvl="2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Micro_2: 10 kW a 50 kW? (mediana demanda)</a:t>
            </a:r>
          </a:p>
          <a:p>
            <a:pPr marL="1200150" lvl="2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Mini: 50 kW a 500 kW? (grande demanda) 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debe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utilizar la potencia instalada o la potencia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inyectada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pt-B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sz="1200" dirty="0"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Potencia instalada?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C03F495-1DA0-4C51-A734-0A060B073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367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0FA85036-2F37-43A8-9004-BD60C7181BEE}"/>
              </a:ext>
            </a:extLst>
          </p:cNvPr>
          <p:cNvSpPr/>
          <p:nvPr/>
        </p:nvSpPr>
        <p:spPr>
          <a:xfrm>
            <a:off x="1153551" y="2039213"/>
            <a:ext cx="1992853" cy="371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pt-BR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Conexión</a:t>
            </a: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</a:t>
            </a:r>
            <a:endParaRPr lang="pt-BR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C4D308BC-0795-4241-A90D-431A4E1BA9FC}"/>
              </a:ext>
            </a:extLst>
          </p:cNvPr>
          <p:cNvSpPr/>
          <p:nvPr/>
        </p:nvSpPr>
        <p:spPr>
          <a:xfrm>
            <a:off x="1153551" y="2691576"/>
            <a:ext cx="10165991" cy="2949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distribuidor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área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concesión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tiene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estándares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técnicos para conectar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generadores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pequeños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cualquier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nivel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voltaje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Si es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así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estas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demasiado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restrictivas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aspectos? No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tiene</a:t>
            </a: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Qué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flexibilización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requisitos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reglamentarios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sería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necesaria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dependiendo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potencia instalada 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inyectada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Hay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alguna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regulación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deba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revisarse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nueva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redacción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No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tiene</a:t>
            </a: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4D4D5C9-2DAD-4E30-A7EB-EBB543CB852C}"/>
              </a:ext>
            </a:extLst>
          </p:cNvPr>
          <p:cNvSpPr/>
          <p:nvPr/>
        </p:nvSpPr>
        <p:spPr>
          <a:xfrm>
            <a:off x="0" y="1343214"/>
            <a:ext cx="12192000" cy="4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Preguntas a ser dirigidas para regular GD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Bolivia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23FC6DF-4333-44D3-BC32-29B27686A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0823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8F60A628-388A-4F35-B5C2-EE7DFA7F5DC4}"/>
              </a:ext>
            </a:extLst>
          </p:cNvPr>
          <p:cNvSpPr/>
          <p:nvPr/>
        </p:nvSpPr>
        <p:spPr>
          <a:xfrm>
            <a:off x="1126435" y="4026670"/>
            <a:ext cx="10442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BR" sz="1200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8BEE234-9F96-4093-87A0-53008BF3F8F5}"/>
              </a:ext>
            </a:extLst>
          </p:cNvPr>
          <p:cNvSpPr/>
          <p:nvPr/>
        </p:nvSpPr>
        <p:spPr>
          <a:xfrm>
            <a:off x="1" y="608658"/>
            <a:ext cx="12191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Propuesta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reglamentaria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9064B02-3A75-4B18-AFFC-FEE0F4021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7DE24BD1-09F5-4119-8FE6-1B6E5C587DC9}"/>
              </a:ext>
            </a:extLst>
          </p:cNvPr>
          <p:cNvSpPr/>
          <p:nvPr/>
        </p:nvSpPr>
        <p:spPr>
          <a:xfrm>
            <a:off x="336257" y="1689344"/>
            <a:ext cx="11602217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uso de créditos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kWh) para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reducir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consumo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permitiría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instalar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pequeños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generadores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(Sistema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/ Net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Metering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)?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Tarifa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debería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entre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nodo y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mercado (tipo de net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metering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adecuado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)?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Habría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interés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consumidores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invertir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adquisición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instalación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pequeñas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plantas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generadoras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exportar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energía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la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Depende del sistema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elegido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caso del Sistema de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(Net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Metering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habría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impuestos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sobre la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transferencia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exceso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consumidor al distribuidor,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así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como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retorno de esta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distribuidor al consumidor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generación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distribuida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Esta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relación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se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caracterizaría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como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acuerdo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préstamo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pt-BR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préstamo</a:t>
            </a:r>
            <a:r>
              <a:rPr lang="pt-BR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gratuito)?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Impuestos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Bolivia</a:t>
            </a:r>
            <a:r>
              <a:rPr lang="pt-BR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talvez solo </a:t>
            </a:r>
            <a:r>
              <a:rPr lang="pt-BR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endParaRPr lang="pt-BR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2794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7DE24BD1-09F5-4119-8FE6-1B6E5C587DC9}"/>
              </a:ext>
            </a:extLst>
          </p:cNvPr>
          <p:cNvSpPr/>
          <p:nvPr/>
        </p:nvSpPr>
        <p:spPr>
          <a:xfrm>
            <a:off x="874642" y="1851715"/>
            <a:ext cx="11012557" cy="3565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  <a:tabLst>
                <a:tab pos="900430" algn="l"/>
                <a:tab pos="449580" algn="l"/>
              </a:tabLst>
            </a:pPr>
            <a:endParaRPr lang="pt-BR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Sería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posible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utilizar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crédito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otras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instalaciones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previamente registradas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distribuidor que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pueden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participar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aplica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este momento,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Bolivia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dirigido a autoconsumo?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agencias públicas,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compañías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sucursales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deportivas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por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puedan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utilizar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excedente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producido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bajo consumo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reducir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factura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ayudando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calcular 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viabilidad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económica de la planta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endParaRPr lang="pt-BR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F60A628-388A-4F35-B5C2-EE7DFA7F5DC4}"/>
              </a:ext>
            </a:extLst>
          </p:cNvPr>
          <p:cNvSpPr/>
          <p:nvPr/>
        </p:nvSpPr>
        <p:spPr>
          <a:xfrm>
            <a:off x="1126435" y="4026670"/>
            <a:ext cx="10442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BR" sz="1200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8BEE234-9F96-4093-87A0-53008BF3F8F5}"/>
              </a:ext>
            </a:extLst>
          </p:cNvPr>
          <p:cNvSpPr/>
          <p:nvPr/>
        </p:nvSpPr>
        <p:spPr>
          <a:xfrm>
            <a:off x="0" y="1121406"/>
            <a:ext cx="12191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Propuesta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reglamentaria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1">
            <a:extLst>
              <a:ext uri="{FF2B5EF4-FFF2-40B4-BE49-F238E27FC236}">
                <a16:creationId xmlns:a16="http://schemas.microsoft.com/office/drawing/2014/main" id="{0C7E2CA5-5F19-475A-A183-8E0E0268424C}"/>
              </a:ext>
            </a:extLst>
          </p:cNvPr>
          <p:cNvSpPr/>
          <p:nvPr/>
        </p:nvSpPr>
        <p:spPr>
          <a:xfrm>
            <a:off x="1153551" y="2039213"/>
            <a:ext cx="3082895" cy="371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Sistema de </a:t>
            </a:r>
            <a:r>
              <a:rPr lang="pt-BR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compensación</a:t>
            </a:r>
            <a:endParaRPr lang="pt-BR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E7FC02F-BAD2-4BDC-8A33-D0905091A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6370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8CC0AF66-20B5-4C37-AD0C-1C13BF375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C0F2BF9E-0030-44B6-98A5-24C1172FC47B}"/>
              </a:ext>
            </a:extLst>
          </p:cNvPr>
          <p:cNvSpPr/>
          <p:nvPr/>
        </p:nvSpPr>
        <p:spPr>
          <a:xfrm>
            <a:off x="375138" y="1086569"/>
            <a:ext cx="11527693" cy="5078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Procedimientos</a:t>
            </a: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acceso</a:t>
            </a:r>
            <a:endParaRPr lang="pt-B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microgeneradores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minigeneradores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distribuidos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que se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adhieren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sistema de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compensación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energía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estarían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exentos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firmar contratos de uso y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conexión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Sería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suficiente celebrar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Acuerdo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Operativo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distribuidor?, </a:t>
            </a:r>
            <a:r>
              <a:rPr lang="pt-B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se modificaria em contrato?, existiria una </a:t>
            </a:r>
            <a:r>
              <a:rPr lang="pt-BR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nueva</a:t>
            </a:r>
            <a:r>
              <a:rPr lang="pt-B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categoria para GD </a:t>
            </a:r>
            <a:r>
              <a:rPr lang="pt-BR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sería</a:t>
            </a:r>
            <a:r>
              <a:rPr lang="pt-B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diferente?, </a:t>
            </a:r>
            <a:r>
              <a:rPr lang="pt-BR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pt-B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este caso </a:t>
            </a:r>
            <a:r>
              <a:rPr lang="pt-BR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sería</a:t>
            </a:r>
            <a:r>
              <a:rPr lang="pt-B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</a:t>
            </a:r>
            <a:r>
              <a:rPr lang="pt-B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nuevo</a:t>
            </a:r>
            <a:r>
              <a:rPr lang="pt-B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contrato? Es suficiente </a:t>
            </a:r>
            <a:r>
              <a:rPr lang="pt-BR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</a:t>
            </a:r>
            <a:r>
              <a:rPr lang="pt-B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acuerdo</a:t>
            </a:r>
            <a:r>
              <a:rPr lang="pt-B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?, cobro por potencia?</a:t>
            </a:r>
            <a:endParaRPr lang="pt-BR" sz="1600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Posibles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extensiones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refuerzos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sistema de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distribución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dependiendo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conexión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estas plantas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generadoras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quién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financieramente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responsable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Sería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caso que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generador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financieramente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responsable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hasta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punto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conexión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distribuidor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asumiendo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inversiones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aguas arriba?, </a:t>
            </a:r>
            <a:r>
              <a:rPr lang="pt-B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Si?, aguas arriba distribuidor?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Cuáles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plazos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que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distribuidor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cumpla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solicitudes de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acceso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micro y mini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generadores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distribuidos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157269B-0623-4BA9-B3B8-CF407E3CFBE3}"/>
              </a:ext>
            </a:extLst>
          </p:cNvPr>
          <p:cNvSpPr/>
          <p:nvPr/>
        </p:nvSpPr>
        <p:spPr>
          <a:xfrm>
            <a:off x="1755649" y="527046"/>
            <a:ext cx="845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Propuesta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reglamentaria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7449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799EBB4-EACE-4150-B4FA-59F4D9FB0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193" y="0"/>
            <a:ext cx="2343807" cy="207829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6E4345A5-15A5-4D3D-9A38-02CE4060168B}"/>
              </a:ext>
            </a:extLst>
          </p:cNvPr>
          <p:cNvSpPr/>
          <p:nvPr/>
        </p:nvSpPr>
        <p:spPr>
          <a:xfrm>
            <a:off x="310896" y="1554905"/>
            <a:ext cx="11640312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Sería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consumidor que instala una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microgeneración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minidistribuida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responsable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costos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adaptar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necesario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implementar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compensación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energía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eléctrica?, 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distribuidor?(hasta 10kW?, domiciliário-pequena demanda, paga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distribuidor),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prosumidor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?, arriba de 10 kW,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pagaría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prosumidor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Debería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calcularse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dicho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valor por la diferencia entre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componentes del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nuevo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sistema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del medidor convencional utilizado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unidades de consumo del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mismo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nivel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voltaje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900430" algn="l"/>
                <a:tab pos="449580" algn="l"/>
              </a:tabLst>
            </a:pP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Sería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distribuidor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responsable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la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operación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mantenimiento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la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medición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incluidos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costos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eventuales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reemplazo</a:t>
            </a:r>
            <a:r>
              <a:rPr lang="pt-BR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ajuste?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Hasta 10 kW si</a:t>
            </a:r>
            <a:endParaRPr lang="pt-BR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19B845C7-5D04-420E-8E00-589798E3629E}"/>
              </a:ext>
            </a:extLst>
          </p:cNvPr>
          <p:cNvSpPr/>
          <p:nvPr/>
        </p:nvSpPr>
        <p:spPr>
          <a:xfrm>
            <a:off x="1901953" y="881428"/>
            <a:ext cx="7799832" cy="577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tabLst>
                <a:tab pos="900430" algn="l"/>
                <a:tab pos="449580" algn="l"/>
              </a:tabLst>
            </a:pP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Medición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pt-BR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energía</a:t>
            </a:r>
            <a:r>
              <a:rPr lang="pt-BR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eléctrica</a:t>
            </a:r>
            <a:endParaRPr lang="pt-BR" sz="16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275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C92D4ADC8648346B7073A8FC39270D8" ma:contentTypeVersion="7" ma:contentTypeDescription="Crear nuevo documento." ma:contentTypeScope="" ma:versionID="27fd30837801416c897795f86eaf79c3">
  <xsd:schema xmlns:xsd="http://www.w3.org/2001/XMLSchema" xmlns:xs="http://www.w3.org/2001/XMLSchema" xmlns:p="http://schemas.microsoft.com/office/2006/metadata/properties" xmlns:ns2="ddbe0ab4-5a56-490b-8f82-91038a55f73c" targetNamespace="http://schemas.microsoft.com/office/2006/metadata/properties" ma:root="true" ma:fieldsID="7953153ea5e10f1110f5b4635c5bff82" ns2:_="">
    <xsd:import namespace="ddbe0ab4-5a56-490b-8f82-91038a55f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e0ab4-5a56-490b-8f82-91038a55f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C22DC8-23EB-4114-BF52-E28BDF83114E}"/>
</file>

<file path=customXml/itemProps2.xml><?xml version="1.0" encoding="utf-8"?>
<ds:datastoreItem xmlns:ds="http://schemas.openxmlformats.org/officeDocument/2006/customXml" ds:itemID="{7685CFFB-44B0-48DF-ACF4-433C2EEB6BDB}"/>
</file>

<file path=customXml/itemProps3.xml><?xml version="1.0" encoding="utf-8"?>
<ds:datastoreItem xmlns:ds="http://schemas.openxmlformats.org/officeDocument/2006/customXml" ds:itemID="{47C9FDB8-65F7-4AE9-9DE8-A74AECA2DED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2358</Words>
  <Application>Microsoft Office PowerPoint</Application>
  <PresentationFormat>Panorámica</PresentationFormat>
  <Paragraphs>215</Paragraphs>
  <Slides>30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7" baseType="lpstr">
      <vt:lpstr>Arial</vt:lpstr>
      <vt:lpstr>Arial Narrow</vt:lpstr>
      <vt:lpstr>Calibri</vt:lpstr>
      <vt:lpstr>Calibri Light</vt:lpstr>
      <vt:lpstr>Times New Roman</vt:lpstr>
      <vt:lpstr>Wingdings</vt:lpstr>
      <vt:lpstr>Tema do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Gracias!   Eng. Armando Silva Filho e Cláudio Mesquita  armandosfilho@gmail.com econel@econel.com.br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Inyección de Generación Distribuida en la Red Eléctrica de Baja y Media Tensión de Bolivia</dc:title>
  <dc:creator>FERNANDO BARBOSA SILVA</dc:creator>
  <cp:lastModifiedBy>Prada Rivero, Alejandra Faviola GIZ BO</cp:lastModifiedBy>
  <cp:revision>71</cp:revision>
  <dcterms:created xsi:type="dcterms:W3CDTF">2020-02-01T02:22:50Z</dcterms:created>
  <dcterms:modified xsi:type="dcterms:W3CDTF">2020-03-03T15:04:20Z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0x0101003C92D4ADC8648346B7073A8FC39270D8</vt:lpwstr>
  </property>
</Properties>
</file>